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Fraunces Extra Bold" panose="020B0604020202020204" charset="0"/>
      <p:regular r:id="rId15"/>
    </p:embeddedFont>
    <p:embeddedFont>
      <p:font typeface="Nobile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E4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45" d="100"/>
          <a:sy n="45" d="100"/>
        </p:scale>
        <p:origin x="7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532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A64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svg"/><Relationship Id="rId9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8800"/>
            <a:ext cx="7556421" cy="2334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E-Commerce Business Intelligence Dashboard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Power BI Dashboard Analysis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                                                                 By - Purva Dhongadi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0922" y="594955"/>
            <a:ext cx="7175897" cy="603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375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Ecommerce Sales Dashboard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675" y="1277951"/>
            <a:ext cx="11521440" cy="642231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10922" y="7348895"/>
            <a:ext cx="13208556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5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EA512B3-4356-2A85-7A62-901144DF7FEC}"/>
              </a:ext>
            </a:extLst>
          </p:cNvPr>
          <p:cNvSpPr/>
          <p:nvPr/>
        </p:nvSpPr>
        <p:spPr>
          <a:xfrm>
            <a:off x="12732306" y="7765888"/>
            <a:ext cx="1861073" cy="453473"/>
          </a:xfrm>
          <a:prstGeom prst="roundRect">
            <a:avLst/>
          </a:prstGeom>
          <a:solidFill>
            <a:srgbClr val="AEE4BD"/>
          </a:solidFill>
          <a:ln>
            <a:solidFill>
              <a:srgbClr val="AEE4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9140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Takeaways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1587341"/>
            <a:ext cx="7556421" cy="855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438951"/>
                </a:highlight>
                <a:latin typeface="Nobile" pitchFamily="34" charset="0"/>
                <a:ea typeface="Nobile" pitchFamily="34" charset="-122"/>
                <a:cs typeface="Nobile" pitchFamily="34" charset="-120"/>
              </a:rPr>
              <a:t>The E-Commerce Business Intelligence Dashboard</a:t>
            </a: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empowers stakeholders to make faster, more informed decisions—from inventory planning to marketing optimization.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793790" y="2729925"/>
            <a:ext cx="96322" cy="96322"/>
          </a:xfrm>
          <a:prstGeom prst="roundRect">
            <a:avLst>
              <a:gd name="adj" fmla="val 474658"/>
            </a:avLst>
          </a:prstGeom>
          <a:solidFill>
            <a:srgbClr val="438951"/>
          </a:solidFill>
          <a:ln/>
        </p:spPr>
      </p:sp>
      <p:sp>
        <p:nvSpPr>
          <p:cNvPr id="6" name="Text 3"/>
          <p:cNvSpPr/>
          <p:nvPr/>
        </p:nvSpPr>
        <p:spPr>
          <a:xfrm>
            <a:off x="1053941" y="2627471"/>
            <a:ext cx="297263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Comprehensive Insights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53941" y="3026926"/>
            <a:ext cx="7296269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Five critical business dimensions monitored in single interface: sales, profit, customers, products, and regions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793790" y="4027587"/>
            <a:ext cx="96322" cy="96322"/>
          </a:xfrm>
          <a:prstGeom prst="roundRect">
            <a:avLst>
              <a:gd name="adj" fmla="val 474658"/>
            </a:avLst>
          </a:prstGeom>
          <a:solidFill>
            <a:srgbClr val="438951"/>
          </a:solidFill>
          <a:ln/>
        </p:spPr>
      </p:sp>
      <p:sp>
        <p:nvSpPr>
          <p:cNvPr id="9" name="Text 6"/>
          <p:cNvSpPr/>
          <p:nvPr/>
        </p:nvSpPr>
        <p:spPr>
          <a:xfrm>
            <a:off x="1053941" y="3925133"/>
            <a:ext cx="2579846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Strategic Foundation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53941" y="4324588"/>
            <a:ext cx="7296269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Actionable metrics inform both long-term strategic moves and day-to-day operational adjustments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793790" y="5325249"/>
            <a:ext cx="96322" cy="96322"/>
          </a:xfrm>
          <a:prstGeom prst="roundRect">
            <a:avLst>
              <a:gd name="adj" fmla="val 474658"/>
            </a:avLst>
          </a:prstGeom>
          <a:solidFill>
            <a:srgbClr val="438951"/>
          </a:solidFill>
          <a:ln/>
        </p:spPr>
      </p:sp>
      <p:sp>
        <p:nvSpPr>
          <p:cNvPr id="12" name="Text 9"/>
          <p:cNvSpPr/>
          <p:nvPr/>
        </p:nvSpPr>
        <p:spPr>
          <a:xfrm>
            <a:off x="1053941" y="5222796"/>
            <a:ext cx="278427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Performance Tracking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53941" y="5622250"/>
            <a:ext cx="7296269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KPI visibility enables rapid response to market changes and competitive threats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793790" y="6622911"/>
            <a:ext cx="96322" cy="96322"/>
          </a:xfrm>
          <a:prstGeom prst="roundRect">
            <a:avLst>
              <a:gd name="adj" fmla="val 474658"/>
            </a:avLst>
          </a:prstGeom>
          <a:solidFill>
            <a:srgbClr val="438951"/>
          </a:solidFill>
          <a:ln/>
        </p:spPr>
      </p:sp>
      <p:sp>
        <p:nvSpPr>
          <p:cNvPr id="15" name="Text 12"/>
          <p:cNvSpPr/>
          <p:nvPr/>
        </p:nvSpPr>
        <p:spPr>
          <a:xfrm>
            <a:off x="1053941" y="6520458"/>
            <a:ext cx="245947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Growth Enablement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053941" y="6919913"/>
            <a:ext cx="7296269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Efficiency gains through optimized resource allocation across products, categories, and geographic markets</a:t>
            </a:r>
            <a:endParaRPr lang="en-US" sz="1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9431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Conclusion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2242185"/>
            <a:ext cx="13042821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powerful dashboard driving informed action and continuous improvement across your e-commerce operations.</a:t>
            </a:r>
            <a:endParaRPr lang="en-US" sz="1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808565"/>
            <a:ext cx="538639" cy="53863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603069"/>
            <a:ext cx="332232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Comprehensive Insights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93790" y="4062413"/>
            <a:ext cx="6393418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Gain a complete understanding of business performance through integrated data views and advanced analytics.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43073" y="2808565"/>
            <a:ext cx="538639" cy="53863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43073" y="3603069"/>
            <a:ext cx="3633073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Strategic Decision-Making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7443073" y="4062413"/>
            <a:ext cx="6393537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Empower leaders to make data-driven choices for future growth, market expansion, and daily operations.</a:t>
            </a: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143976"/>
            <a:ext cx="538639" cy="53863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3790" y="5938480"/>
            <a:ext cx="3178969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Performance &amp; Growth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793790" y="6397823"/>
            <a:ext cx="6393418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Continuously track key performance indicators, identify emerging trends, and plan for sustainable expansion.</a:t>
            </a:r>
            <a:endParaRPr lang="en-US" sz="16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43073" y="5143976"/>
            <a:ext cx="538639" cy="53863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43073" y="5938480"/>
            <a:ext cx="280035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Enhanced Efficiency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7443073" y="6397823"/>
            <a:ext cx="6393537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Optimize processes, reduce operational costs, and improve resource allocation across all departments.</a:t>
            </a:r>
            <a:endParaRPr lang="en-US" sz="165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E2DBD01-1376-E9F5-AC69-F5B24046CE0A}"/>
              </a:ext>
            </a:extLst>
          </p:cNvPr>
          <p:cNvSpPr/>
          <p:nvPr/>
        </p:nvSpPr>
        <p:spPr>
          <a:xfrm>
            <a:off x="12732306" y="7765888"/>
            <a:ext cx="1861073" cy="453473"/>
          </a:xfrm>
          <a:prstGeom prst="roundRect">
            <a:avLst/>
          </a:prstGeom>
          <a:solidFill>
            <a:srgbClr val="AEE4BD"/>
          </a:solidFill>
          <a:ln>
            <a:solidFill>
              <a:srgbClr val="AEE4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753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Understanding Our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3302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comprehensive Power BI dashboard designed to transform e-commerce data into actionable business insights. This tool analyzes four critical business dimensions: sales performance, profitability metrics, customer behavior patterns, and product performance.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3978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By centralizing key metrics and trends in a single interactive interface, decision-makers can quickly identify opportunities, assess challenges, and track progress toward business objectives. Real-time connectivity allows for immediate data exploration and scenario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09174" y="822067"/>
            <a:ext cx="7390686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Core Dashboard Objectives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93790" y="1972389"/>
            <a:ext cx="4211122" cy="2749510"/>
          </a:xfrm>
          <a:prstGeom prst="roundRect">
            <a:avLst>
              <a:gd name="adj" fmla="val 7054"/>
            </a:avLst>
          </a:prstGeom>
          <a:solidFill>
            <a:srgbClr val="E8F3E8"/>
          </a:solidFill>
          <a:ln/>
        </p:spPr>
      </p:sp>
      <p:sp>
        <p:nvSpPr>
          <p:cNvPr id="4" name="Shape 2"/>
          <p:cNvSpPr/>
          <p:nvPr/>
        </p:nvSpPr>
        <p:spPr>
          <a:xfrm>
            <a:off x="1009174" y="2187773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438951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6934" y="2365415"/>
            <a:ext cx="290870" cy="29087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9174" y="3038832"/>
            <a:ext cx="338566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Monitor Sales &amp; Revenue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009174" y="3498175"/>
            <a:ext cx="3780353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Track total sales and revenue trends across all channels and product lines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209580" y="1972389"/>
            <a:ext cx="4211122" cy="2749510"/>
          </a:xfrm>
          <a:prstGeom prst="roundRect">
            <a:avLst>
              <a:gd name="adj" fmla="val 7054"/>
            </a:avLst>
          </a:prstGeom>
          <a:solidFill>
            <a:srgbClr val="E8F3E8"/>
          </a:solidFill>
          <a:ln/>
        </p:spPr>
      </p:sp>
      <p:sp>
        <p:nvSpPr>
          <p:cNvPr id="9" name="Shape 6"/>
          <p:cNvSpPr/>
          <p:nvPr/>
        </p:nvSpPr>
        <p:spPr>
          <a:xfrm>
            <a:off x="5424964" y="2187773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438951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02724" y="2365415"/>
            <a:ext cx="290870" cy="29087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24964" y="3038832"/>
            <a:ext cx="277522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Track Profit &amp; Costs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5424964" y="3498175"/>
            <a:ext cx="3780353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Analyze profit margins and cost structures to identify optimization opportunities</a:t>
            </a:r>
            <a:endParaRPr lang="en-US" sz="1650" dirty="0"/>
          </a:p>
        </p:txBody>
      </p:sp>
      <p:sp>
        <p:nvSpPr>
          <p:cNvPr id="13" name="Shape 9"/>
          <p:cNvSpPr/>
          <p:nvPr/>
        </p:nvSpPr>
        <p:spPr>
          <a:xfrm>
            <a:off x="9625370" y="1972389"/>
            <a:ext cx="4211122" cy="2749510"/>
          </a:xfrm>
          <a:prstGeom prst="roundRect">
            <a:avLst>
              <a:gd name="adj" fmla="val 7054"/>
            </a:avLst>
          </a:prstGeom>
          <a:solidFill>
            <a:srgbClr val="E8F3E8"/>
          </a:solidFill>
          <a:ln/>
        </p:spPr>
      </p:sp>
      <p:sp>
        <p:nvSpPr>
          <p:cNvPr id="14" name="Shape 10"/>
          <p:cNvSpPr/>
          <p:nvPr/>
        </p:nvSpPr>
        <p:spPr>
          <a:xfrm>
            <a:off x="9840754" y="2187773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438951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18514" y="2365415"/>
            <a:ext cx="290870" cy="29087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40754" y="3038832"/>
            <a:ext cx="315980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Understand Customers</a:t>
            </a:r>
            <a:endParaRPr lang="en-US" sz="2100" dirty="0"/>
          </a:p>
        </p:txBody>
      </p:sp>
      <p:sp>
        <p:nvSpPr>
          <p:cNvPr id="17" name="Text 12"/>
          <p:cNvSpPr/>
          <p:nvPr/>
        </p:nvSpPr>
        <p:spPr>
          <a:xfrm>
            <a:off x="9840754" y="3498175"/>
            <a:ext cx="3780353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Study purchasing patterns and behavioral trends to inform marketing strategies</a:t>
            </a:r>
            <a:endParaRPr lang="en-US" sz="1650" dirty="0"/>
          </a:p>
        </p:txBody>
      </p:sp>
      <p:sp>
        <p:nvSpPr>
          <p:cNvPr id="18" name="Shape 13"/>
          <p:cNvSpPr/>
          <p:nvPr/>
        </p:nvSpPr>
        <p:spPr>
          <a:xfrm>
            <a:off x="793790" y="4926568"/>
            <a:ext cx="6419017" cy="2413397"/>
          </a:xfrm>
          <a:prstGeom prst="roundRect">
            <a:avLst>
              <a:gd name="adj" fmla="val 8036"/>
            </a:avLst>
          </a:prstGeom>
          <a:solidFill>
            <a:srgbClr val="E8F3E8"/>
          </a:solidFill>
          <a:ln/>
        </p:spPr>
      </p:sp>
      <p:sp>
        <p:nvSpPr>
          <p:cNvPr id="19" name="Shape 14"/>
          <p:cNvSpPr/>
          <p:nvPr/>
        </p:nvSpPr>
        <p:spPr>
          <a:xfrm>
            <a:off x="1009174" y="5141952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438951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86934" y="5319593"/>
            <a:ext cx="290870" cy="29087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09174" y="5993011"/>
            <a:ext cx="3007162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Identify Top Products</a:t>
            </a:r>
            <a:endParaRPr lang="en-US" sz="2100" dirty="0"/>
          </a:p>
        </p:txBody>
      </p:sp>
      <p:sp>
        <p:nvSpPr>
          <p:cNvPr id="22" name="Text 16"/>
          <p:cNvSpPr/>
          <p:nvPr/>
        </p:nvSpPr>
        <p:spPr>
          <a:xfrm>
            <a:off x="1009174" y="6452354"/>
            <a:ext cx="5988248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Determine which categories and SKUs drive the highest revenue and margins</a:t>
            </a:r>
            <a:endParaRPr lang="en-US" sz="1650" dirty="0"/>
          </a:p>
        </p:txBody>
      </p:sp>
      <p:sp>
        <p:nvSpPr>
          <p:cNvPr id="23" name="Shape 17"/>
          <p:cNvSpPr/>
          <p:nvPr/>
        </p:nvSpPr>
        <p:spPr>
          <a:xfrm>
            <a:off x="7417475" y="4926568"/>
            <a:ext cx="6419017" cy="2413397"/>
          </a:xfrm>
          <a:prstGeom prst="roundRect">
            <a:avLst>
              <a:gd name="adj" fmla="val 8036"/>
            </a:avLst>
          </a:prstGeom>
          <a:solidFill>
            <a:srgbClr val="E8F3E8"/>
          </a:solidFill>
          <a:ln/>
        </p:spPr>
      </p:sp>
      <p:sp>
        <p:nvSpPr>
          <p:cNvPr id="24" name="Shape 18"/>
          <p:cNvSpPr/>
          <p:nvPr/>
        </p:nvSpPr>
        <p:spPr>
          <a:xfrm>
            <a:off x="7632859" y="5141952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438951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10619" y="5319593"/>
            <a:ext cx="290870" cy="29087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32859" y="5993011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Evaluate Regions</a:t>
            </a:r>
            <a:endParaRPr lang="en-US" sz="2100" dirty="0"/>
          </a:p>
        </p:txBody>
      </p:sp>
      <p:sp>
        <p:nvSpPr>
          <p:cNvPr id="27" name="Text 20"/>
          <p:cNvSpPr/>
          <p:nvPr/>
        </p:nvSpPr>
        <p:spPr>
          <a:xfrm>
            <a:off x="7632859" y="6452354"/>
            <a:ext cx="5988248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Compare performance across geographic markets and distribution channels</a:t>
            </a:r>
            <a:endParaRPr lang="en-US" sz="1650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60C1A2B-6693-B5FF-9F43-32D98FB5C31F}"/>
              </a:ext>
            </a:extLst>
          </p:cNvPr>
          <p:cNvSpPr/>
          <p:nvPr/>
        </p:nvSpPr>
        <p:spPr>
          <a:xfrm>
            <a:off x="12732306" y="7765888"/>
            <a:ext cx="1861073" cy="453473"/>
          </a:xfrm>
          <a:prstGeom prst="roundRect">
            <a:avLst/>
          </a:prstGeom>
          <a:solidFill>
            <a:srgbClr val="AEE4BD"/>
          </a:solidFill>
          <a:ln>
            <a:solidFill>
              <a:srgbClr val="AEE4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0568"/>
            <a:ext cx="5930146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Critical KPIs Tracked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813322"/>
            <a:ext cx="13042821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metrics provide a comprehensive view of business health and performance: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93790" y="2487335"/>
            <a:ext cx="5208389" cy="269319"/>
          </a:xfrm>
          <a:prstGeom prst="roundRect">
            <a:avLst>
              <a:gd name="adj" fmla="val 72010"/>
            </a:avLst>
          </a:prstGeom>
          <a:solidFill>
            <a:srgbClr val="E8F3E8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2487335"/>
            <a:ext cx="124897" cy="269319"/>
          </a:xfrm>
          <a:prstGeom prst="roundRect">
            <a:avLst>
              <a:gd name="adj" fmla="val 155278"/>
            </a:avLst>
          </a:prstGeom>
          <a:solidFill>
            <a:srgbClr val="438951"/>
          </a:solidFill>
          <a:ln/>
        </p:spPr>
      </p:sp>
      <p:sp>
        <p:nvSpPr>
          <p:cNvPr id="6" name="Text 4"/>
          <p:cNvSpPr/>
          <p:nvPr/>
        </p:nvSpPr>
        <p:spPr>
          <a:xfrm>
            <a:off x="6163747" y="2487335"/>
            <a:ext cx="703778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2.4M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793790" y="3017758"/>
            <a:ext cx="271224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Total Sales Revenue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93790" y="3477101"/>
            <a:ext cx="6393418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Quarterly revenue across all product categories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43073" y="2487335"/>
            <a:ext cx="5220653" cy="269319"/>
          </a:xfrm>
          <a:prstGeom prst="roundRect">
            <a:avLst>
              <a:gd name="adj" fmla="val 72010"/>
            </a:avLst>
          </a:prstGeom>
          <a:solidFill>
            <a:srgbClr val="E8F3E8"/>
          </a:solidFill>
          <a:ln/>
        </p:spPr>
      </p:sp>
      <p:sp>
        <p:nvSpPr>
          <p:cNvPr id="10" name="Shape 8"/>
          <p:cNvSpPr/>
          <p:nvPr/>
        </p:nvSpPr>
        <p:spPr>
          <a:xfrm>
            <a:off x="7443073" y="2487335"/>
            <a:ext cx="5220653" cy="269319"/>
          </a:xfrm>
          <a:prstGeom prst="roundRect">
            <a:avLst>
              <a:gd name="adj" fmla="val 72010"/>
            </a:avLst>
          </a:prstGeom>
          <a:solidFill>
            <a:srgbClr val="438951"/>
          </a:solidFill>
          <a:ln/>
        </p:spPr>
      </p:sp>
      <p:sp>
        <p:nvSpPr>
          <p:cNvPr id="11" name="Text 9"/>
          <p:cNvSpPr/>
          <p:nvPr/>
        </p:nvSpPr>
        <p:spPr>
          <a:xfrm>
            <a:off x="12825293" y="2487335"/>
            <a:ext cx="69163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315K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7443073" y="301775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Total Profit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7443073" y="3477101"/>
            <a:ext cx="6393537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Net profit after all costs and expenses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793790" y="4330184"/>
            <a:ext cx="5147667" cy="269319"/>
          </a:xfrm>
          <a:prstGeom prst="roundRect">
            <a:avLst>
              <a:gd name="adj" fmla="val 72010"/>
            </a:avLst>
          </a:prstGeom>
          <a:solidFill>
            <a:srgbClr val="E8F3E8"/>
          </a:solidFill>
          <a:ln/>
        </p:spPr>
      </p:sp>
      <p:sp>
        <p:nvSpPr>
          <p:cNvPr id="15" name="Shape 13"/>
          <p:cNvSpPr/>
          <p:nvPr/>
        </p:nvSpPr>
        <p:spPr>
          <a:xfrm>
            <a:off x="793790" y="4330184"/>
            <a:ext cx="5147667" cy="269319"/>
          </a:xfrm>
          <a:prstGeom prst="roundRect">
            <a:avLst>
              <a:gd name="adj" fmla="val 72010"/>
            </a:avLst>
          </a:prstGeom>
          <a:solidFill>
            <a:srgbClr val="438951"/>
          </a:solidFill>
          <a:ln/>
        </p:spPr>
      </p:sp>
      <p:sp>
        <p:nvSpPr>
          <p:cNvPr id="16" name="Text 14"/>
          <p:cNvSpPr/>
          <p:nvPr/>
        </p:nvSpPr>
        <p:spPr>
          <a:xfrm>
            <a:off x="6103025" y="4330184"/>
            <a:ext cx="764500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8,437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793790" y="486060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Total Orders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93790" y="5319951"/>
            <a:ext cx="6393418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Number of completed transactions in period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443073" y="4330184"/>
            <a:ext cx="5372576" cy="269319"/>
          </a:xfrm>
          <a:prstGeom prst="roundRect">
            <a:avLst>
              <a:gd name="adj" fmla="val 72010"/>
            </a:avLst>
          </a:prstGeom>
          <a:solidFill>
            <a:srgbClr val="E8F3E8"/>
          </a:solidFill>
          <a:ln/>
        </p:spPr>
      </p:sp>
      <p:sp>
        <p:nvSpPr>
          <p:cNvPr id="20" name="Shape 18"/>
          <p:cNvSpPr/>
          <p:nvPr/>
        </p:nvSpPr>
        <p:spPr>
          <a:xfrm>
            <a:off x="7443073" y="4330184"/>
            <a:ext cx="5372576" cy="269319"/>
          </a:xfrm>
          <a:prstGeom prst="roundRect">
            <a:avLst>
              <a:gd name="adj" fmla="val 72010"/>
            </a:avLst>
          </a:prstGeom>
          <a:solidFill>
            <a:srgbClr val="438951"/>
          </a:solidFill>
          <a:ln/>
        </p:spPr>
      </p:sp>
      <p:sp>
        <p:nvSpPr>
          <p:cNvPr id="21" name="Text 19"/>
          <p:cNvSpPr/>
          <p:nvPr/>
        </p:nvSpPr>
        <p:spPr>
          <a:xfrm>
            <a:off x="12977217" y="4330184"/>
            <a:ext cx="539710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284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7443073" y="4860608"/>
            <a:ext cx="279927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Average Order Value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7443073" y="5319951"/>
            <a:ext cx="6393537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Mean revenue per customer transaction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793790" y="6173033"/>
            <a:ext cx="5159573" cy="269319"/>
          </a:xfrm>
          <a:prstGeom prst="roundRect">
            <a:avLst>
              <a:gd name="adj" fmla="val 72010"/>
            </a:avLst>
          </a:prstGeom>
          <a:solidFill>
            <a:srgbClr val="E8F3E8"/>
          </a:solidFill>
          <a:ln/>
        </p:spPr>
      </p:sp>
      <p:sp>
        <p:nvSpPr>
          <p:cNvPr id="25" name="Shape 23"/>
          <p:cNvSpPr/>
          <p:nvPr/>
        </p:nvSpPr>
        <p:spPr>
          <a:xfrm>
            <a:off x="793790" y="6173033"/>
            <a:ext cx="5159573" cy="269319"/>
          </a:xfrm>
          <a:prstGeom prst="roundRect">
            <a:avLst>
              <a:gd name="adj" fmla="val 72010"/>
            </a:avLst>
          </a:prstGeom>
          <a:solidFill>
            <a:srgbClr val="438951"/>
          </a:solidFill>
          <a:ln/>
        </p:spPr>
      </p:sp>
      <p:sp>
        <p:nvSpPr>
          <p:cNvPr id="26" name="Text 24"/>
          <p:cNvSpPr/>
          <p:nvPr/>
        </p:nvSpPr>
        <p:spPr>
          <a:xfrm>
            <a:off x="6114931" y="6173033"/>
            <a:ext cx="75259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6,291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793790" y="6703457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Count</a:t>
            </a:r>
            <a:endParaRPr lang="en-US" sz="2100" dirty="0"/>
          </a:p>
        </p:txBody>
      </p:sp>
      <p:sp>
        <p:nvSpPr>
          <p:cNvPr id="28" name="Text 26"/>
          <p:cNvSpPr/>
          <p:nvPr/>
        </p:nvSpPr>
        <p:spPr>
          <a:xfrm>
            <a:off x="793790" y="7162800"/>
            <a:ext cx="6393418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Unique buyers in reporting period</a:t>
            </a:r>
            <a:endParaRPr lang="en-US" sz="1650" dirty="0"/>
          </a:p>
        </p:txBody>
      </p:sp>
      <p:sp>
        <p:nvSpPr>
          <p:cNvPr id="29" name="Shape 27"/>
          <p:cNvSpPr/>
          <p:nvPr/>
        </p:nvSpPr>
        <p:spPr>
          <a:xfrm>
            <a:off x="7443073" y="6173033"/>
            <a:ext cx="5127665" cy="269319"/>
          </a:xfrm>
          <a:prstGeom prst="roundRect">
            <a:avLst>
              <a:gd name="adj" fmla="val 72010"/>
            </a:avLst>
          </a:prstGeom>
          <a:solidFill>
            <a:srgbClr val="E8F3E8"/>
          </a:solidFill>
          <a:ln/>
        </p:spPr>
      </p:sp>
      <p:sp>
        <p:nvSpPr>
          <p:cNvPr id="30" name="Shape 28"/>
          <p:cNvSpPr/>
          <p:nvPr/>
        </p:nvSpPr>
        <p:spPr>
          <a:xfrm>
            <a:off x="7443073" y="6173033"/>
            <a:ext cx="676751" cy="269319"/>
          </a:xfrm>
          <a:prstGeom prst="roundRect">
            <a:avLst>
              <a:gd name="adj" fmla="val 72010"/>
            </a:avLst>
          </a:prstGeom>
          <a:solidFill>
            <a:srgbClr val="438951"/>
          </a:solidFill>
          <a:ln/>
        </p:spPr>
      </p:sp>
      <p:sp>
        <p:nvSpPr>
          <p:cNvPr id="31" name="Text 29"/>
          <p:cNvSpPr/>
          <p:nvPr/>
        </p:nvSpPr>
        <p:spPr>
          <a:xfrm>
            <a:off x="12732306" y="6173033"/>
            <a:ext cx="784622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13.2%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7443073" y="6703457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Profit Margin</a:t>
            </a:r>
            <a:endParaRPr lang="en-US" sz="2100" dirty="0"/>
          </a:p>
        </p:txBody>
      </p:sp>
      <p:sp>
        <p:nvSpPr>
          <p:cNvPr id="33" name="Text 31"/>
          <p:cNvSpPr/>
          <p:nvPr/>
        </p:nvSpPr>
        <p:spPr>
          <a:xfrm>
            <a:off x="7443073" y="7162800"/>
            <a:ext cx="6393537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Percentage of revenue remaining as profit</a:t>
            </a:r>
            <a:endParaRPr lang="en-US" sz="1650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6BA13E8-4C8A-A2D6-BE0B-FD89C6B8D476}"/>
              </a:ext>
            </a:extLst>
          </p:cNvPr>
          <p:cNvSpPr/>
          <p:nvPr/>
        </p:nvSpPr>
        <p:spPr>
          <a:xfrm>
            <a:off x="12732306" y="7765888"/>
            <a:ext cx="1861073" cy="453473"/>
          </a:xfrm>
          <a:prstGeom prst="roundRect">
            <a:avLst/>
          </a:prstGeom>
          <a:solidFill>
            <a:srgbClr val="AEE4BD"/>
          </a:solidFill>
          <a:ln>
            <a:solidFill>
              <a:srgbClr val="AEE4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856" y="589240"/>
            <a:ext cx="7566184" cy="669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Sales Performance Analysis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49856" y="2748082"/>
            <a:ext cx="3213973" cy="401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Trend Insights</a:t>
            </a:r>
            <a:endParaRPr lang="en-US" sz="2500" dirty="0"/>
          </a:p>
        </p:txBody>
      </p:sp>
      <p:sp>
        <p:nvSpPr>
          <p:cNvPr id="4" name="Text 2"/>
          <p:cNvSpPr/>
          <p:nvPr/>
        </p:nvSpPr>
        <p:spPr>
          <a:xfrm>
            <a:off x="749856" y="3352086"/>
            <a:ext cx="8351996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Monthly and year-over-year revenue patterns reveal seasonal demand cycles and growth trajectories. Visualization tools highlight peak shopping periods, enabling proactive inventory planning.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9856" y="4554617"/>
            <a:ext cx="276570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Pattern Recognition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49856" y="5091827"/>
            <a:ext cx="8351996" cy="1546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Q4 holiday surge: 45% above average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Q2 steady growth: consistent 8% monthly increase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Identification of low-performing months requiring strategy adjustments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Impact analysis of promotional campaigns on revenue lift</a:t>
            </a:r>
            <a:endParaRPr lang="en-US" sz="16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2156" y="1789986"/>
            <a:ext cx="4255889" cy="5674519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F09E2D6-6240-777D-C2AE-12C0D2505791}"/>
              </a:ext>
            </a:extLst>
          </p:cNvPr>
          <p:cNvSpPr/>
          <p:nvPr/>
        </p:nvSpPr>
        <p:spPr>
          <a:xfrm>
            <a:off x="12732306" y="7765888"/>
            <a:ext cx="1861073" cy="453473"/>
          </a:xfrm>
          <a:prstGeom prst="roundRect">
            <a:avLst/>
          </a:prstGeom>
          <a:solidFill>
            <a:srgbClr val="AEE4BD"/>
          </a:solidFill>
          <a:ln>
            <a:solidFill>
              <a:srgbClr val="AEE4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5024"/>
            <a:ext cx="73341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Profit Analysis Deep Dive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07431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AEE4BD"/>
          </a:solidFill>
          <a:ln w="30480">
            <a:solidFill>
              <a:srgbClr val="438951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307431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564725"/>
            <a:ext cx="44536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vs. Profit Comparison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055144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Analyze the gap between gross sales and net profit, identifying cost pressures and efficiency opportunities across the business.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307431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AEE4BD"/>
          </a:solidFill>
          <a:ln w="30480">
            <a:solidFill>
              <a:srgbClr val="4A644E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307431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4A644E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564725"/>
            <a:ext cx="50673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Low-Margin Product Identification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055144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Flag SKUs with profit margins below target thresholds, enabling pricing adjustments, cost reductions, or strategic discontinuation decisions.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627959"/>
            <a:ext cx="6407944" cy="2456617"/>
          </a:xfrm>
          <a:prstGeom prst="roundRect">
            <a:avLst>
              <a:gd name="adj" fmla="val 5956"/>
            </a:avLst>
          </a:prstGeom>
          <a:solidFill>
            <a:srgbClr val="AEE4BD"/>
          </a:solidFill>
          <a:ln w="30480">
            <a:solidFill>
              <a:srgbClr val="438951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627959"/>
            <a:ext cx="121920" cy="2456617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4885253"/>
            <a:ext cx="41699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Discount Impact Assessment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375672"/>
            <a:ext cx="58019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Measure the profitability effect of promotional pricing strategies, balancing volume increases against margin erosion to optimize discount programs.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627959"/>
            <a:ext cx="6408063" cy="2456617"/>
          </a:xfrm>
          <a:prstGeom prst="roundRect">
            <a:avLst>
              <a:gd name="adj" fmla="val 5956"/>
            </a:avLst>
          </a:prstGeom>
          <a:solidFill>
            <a:srgbClr val="AEE4BD"/>
          </a:solidFill>
          <a:ln w="30480">
            <a:solidFill>
              <a:srgbClr val="4A644E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627959"/>
            <a:ext cx="121920" cy="2456617"/>
          </a:xfrm>
          <a:prstGeom prst="roundRect">
            <a:avLst>
              <a:gd name="adj" fmla="val 167442"/>
            </a:avLst>
          </a:prstGeom>
          <a:solidFill>
            <a:srgbClr val="4A644E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4885253"/>
            <a:ext cx="45427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Category Contribution Analysis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375672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 which product categories generate the highest profit returns, guiding resource allocation and product portfolio investment decisions.</a:t>
            </a:r>
            <a:endParaRPr lang="en-US" sz="175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DC011EA-977E-C061-27C0-29A27DCF834C}"/>
              </a:ext>
            </a:extLst>
          </p:cNvPr>
          <p:cNvSpPr/>
          <p:nvPr/>
        </p:nvSpPr>
        <p:spPr>
          <a:xfrm>
            <a:off x="12732306" y="7765888"/>
            <a:ext cx="1861073" cy="453473"/>
          </a:xfrm>
          <a:prstGeom prst="roundRect">
            <a:avLst/>
          </a:prstGeom>
          <a:solidFill>
            <a:srgbClr val="AEE4BD"/>
          </a:solidFill>
          <a:ln>
            <a:solidFill>
              <a:srgbClr val="AEE4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906" y="738545"/>
            <a:ext cx="8089463" cy="652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Performance Insights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68906" y="1774865"/>
            <a:ext cx="13092589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Categorize products by performance tier to guide inventory and marketing strategies.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06" y="2311360"/>
            <a:ext cx="2938463" cy="29384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8906" y="5441871"/>
            <a:ext cx="2800112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Top-Selling Products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68906" y="5882997"/>
            <a:ext cx="3093125" cy="1282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 consistently high-revenue SKUs that drive traffic and conversion rates across channels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2060" y="2311360"/>
            <a:ext cx="2938463" cy="29384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102060" y="5441871"/>
            <a:ext cx="3093125" cy="651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Highest-Margin Categories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4102060" y="6208990"/>
            <a:ext cx="3093125" cy="1282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Determine which product lines deliver superior profitability relative to capital investment and inventory requirements</a:t>
            </a:r>
            <a:endParaRPr lang="en-US" sz="16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5215" y="2311360"/>
            <a:ext cx="2938463" cy="293846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35215" y="5441871"/>
            <a:ext cx="3042761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Low-Performing Items</a:t>
            </a:r>
            <a:endParaRPr lang="en-US" sz="2050" dirty="0"/>
          </a:p>
        </p:txBody>
      </p:sp>
      <p:sp>
        <p:nvSpPr>
          <p:cNvPr id="12" name="Text 7"/>
          <p:cNvSpPr/>
          <p:nvPr/>
        </p:nvSpPr>
        <p:spPr>
          <a:xfrm>
            <a:off x="7435215" y="5882997"/>
            <a:ext cx="3093125" cy="16025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Flag products requiring strategy changes through price adjustments, promotions, or strategic discontinuation</a:t>
            </a:r>
            <a:endParaRPr lang="en-US" sz="16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68370" y="2311360"/>
            <a:ext cx="2938463" cy="293846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768370" y="5441871"/>
            <a:ext cx="3093125" cy="651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Inventory Optimization</a:t>
            </a:r>
            <a:endParaRPr lang="en-US" sz="2050" dirty="0"/>
          </a:p>
        </p:txBody>
      </p:sp>
      <p:sp>
        <p:nvSpPr>
          <p:cNvPr id="15" name="Text 9"/>
          <p:cNvSpPr/>
          <p:nvPr/>
        </p:nvSpPr>
        <p:spPr>
          <a:xfrm>
            <a:off x="10768370" y="6208990"/>
            <a:ext cx="3093125" cy="1282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 stock levels with demand forecasts to minimize holding costs while preventing stockouts</a:t>
            </a:r>
            <a:endParaRPr lang="en-US" sz="16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743D9C9-6C7A-2FE0-9613-A3B72DA529CA}"/>
              </a:ext>
            </a:extLst>
          </p:cNvPr>
          <p:cNvSpPr/>
          <p:nvPr/>
        </p:nvSpPr>
        <p:spPr>
          <a:xfrm>
            <a:off x="12732306" y="7765888"/>
            <a:ext cx="1861073" cy="453473"/>
          </a:xfrm>
          <a:prstGeom prst="roundRect">
            <a:avLst/>
          </a:prstGeom>
          <a:solidFill>
            <a:srgbClr val="AEE4BD"/>
          </a:solidFill>
          <a:ln>
            <a:solidFill>
              <a:srgbClr val="AEE4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29496"/>
            <a:ext cx="7556421" cy="1063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Analysis &amp; Segmentation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793790" y="1984058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793790" y="2250281"/>
            <a:ext cx="7556421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2381012"/>
            <a:ext cx="259496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Classification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93790" y="2723198"/>
            <a:ext cx="7556421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Distinguish repeat purchasers from new customers to measure loyalty and acquisition effectiveness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93790" y="3454479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793790" y="3720703"/>
            <a:ext cx="7556421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0" name="Text 7"/>
          <p:cNvSpPr/>
          <p:nvPr/>
        </p:nvSpPr>
        <p:spPr>
          <a:xfrm>
            <a:off x="793790" y="3851434"/>
            <a:ext cx="247495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Segmentation Strategy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93790" y="4193619"/>
            <a:ext cx="7556421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Group buyers by purchase value, frequency, and product preferences to tailor marketing messages and offers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793790" y="4924901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793790" y="5191125"/>
            <a:ext cx="7556421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4" name="Text 11"/>
          <p:cNvSpPr/>
          <p:nvPr/>
        </p:nvSpPr>
        <p:spPr>
          <a:xfrm>
            <a:off x="793790" y="5321856"/>
            <a:ext cx="231957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Order Value Tracking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93790" y="5664041"/>
            <a:ext cx="7556421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Monitor average order value trends to identify upselling opportunities and cart abandonment triggers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93790" y="6395323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793790" y="6661547"/>
            <a:ext cx="7556421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8" name="Text 15"/>
          <p:cNvSpPr/>
          <p:nvPr/>
        </p:nvSpPr>
        <p:spPr>
          <a:xfrm>
            <a:off x="793790" y="6792278"/>
            <a:ext cx="276475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High-Value Identification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793790" y="7134463"/>
            <a:ext cx="7556421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Flag top-tier customers for VIP programs and retention initiatives to maximize lifetime value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4374"/>
            <a:ext cx="9632633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Actionable Business Recommendations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" y="2566868"/>
            <a:ext cx="7066121" cy="39438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84888" y="1716405"/>
            <a:ext cx="3170992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Strategic Focus Areas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9584888" y="2241709"/>
            <a:ext cx="4259223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Implementation priorities with estimated timelines and required resources: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9584888" y="2959656"/>
            <a:ext cx="4259223" cy="4508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Product Marketing:</a:t>
            </a: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Allocate 20% more budget to top 3 product lines (4-week rollout)</a:t>
            </a:r>
            <a:endParaRPr lang="en-US" sz="1500" dirty="0"/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Regional Strategy:</a:t>
            </a: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Deploy regional manager for underperforming area (6-week hiring timeline)</a:t>
            </a:r>
            <a:endParaRPr lang="en-US" sz="1500" dirty="0"/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Pricing Optimization:</a:t>
            </a: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Review margins on 15 low-performing SKUs (2-week analysis period)</a:t>
            </a:r>
            <a:endParaRPr lang="en-US" sz="1500" dirty="0"/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Loyalty Program:</a:t>
            </a: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Develop tier system with exclusive offers for top 10% customers (8-week development)</a:t>
            </a:r>
            <a:endParaRPr lang="en-US" sz="1500" dirty="0"/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Discount Management:</a:t>
            </a: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Cap promotional spending at 15% of revenue (immediate policy enforcement)</a:t>
            </a:r>
            <a:endParaRPr lang="en-US" sz="15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6718B82-37B2-89B5-2DF0-A4F7F167CAC5}"/>
              </a:ext>
            </a:extLst>
          </p:cNvPr>
          <p:cNvSpPr/>
          <p:nvPr/>
        </p:nvSpPr>
        <p:spPr>
          <a:xfrm>
            <a:off x="12732306" y="7765888"/>
            <a:ext cx="1861073" cy="453473"/>
          </a:xfrm>
          <a:prstGeom prst="roundRect">
            <a:avLst/>
          </a:prstGeom>
          <a:solidFill>
            <a:srgbClr val="AEE4BD"/>
          </a:solidFill>
          <a:ln>
            <a:solidFill>
              <a:srgbClr val="AEE4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828</Words>
  <Application>Microsoft Office PowerPoint</Application>
  <PresentationFormat>Custom</PresentationFormat>
  <Paragraphs>118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Fraunces Extra Bold</vt:lpstr>
      <vt:lpstr>Fraunces Light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Purva Dhongadi</cp:lastModifiedBy>
  <cp:revision>5</cp:revision>
  <dcterms:created xsi:type="dcterms:W3CDTF">2026-02-13T10:35:47Z</dcterms:created>
  <dcterms:modified xsi:type="dcterms:W3CDTF">2026-02-13T12:15:22Z</dcterms:modified>
</cp:coreProperties>
</file>